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randon Grotesque" charset="1" panose="020B0A03020203060202"/>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slides/slide1.xml" Type="http://schemas.openxmlformats.org/officeDocument/2006/relationships/slide"/><Relationship Id="rId12" Target="slides/slide2.xml" Type="http://schemas.openxmlformats.org/officeDocument/2006/relationships/slide"/><Relationship Id="rId13" Target="slides/slide3.xml" Type="http://schemas.openxmlformats.org/officeDocument/2006/relationships/slide"/><Relationship Id="rId14" Target="slides/slide4.xml" Type="http://schemas.openxmlformats.org/officeDocument/2006/relationships/slide"/><Relationship Id="rId15" Target="slides/slide5.xml" Type="http://schemas.openxmlformats.org/officeDocument/2006/relationships/slide"/><Relationship Id="rId16" Target="slides/slide6.xml" Type="http://schemas.openxmlformats.org/officeDocument/2006/relationships/slide"/><Relationship Id="rId17" Target="slides/slide7.xml" Type="http://schemas.openxmlformats.org/officeDocument/2006/relationships/slide"/><Relationship Id="rId18" Target="slides/slide8.xml" Type="http://schemas.openxmlformats.org/officeDocument/2006/relationships/slide"/><Relationship Id="rId19" Target="slides/slide9.xml" Type="http://schemas.openxmlformats.org/officeDocument/2006/relationships/slide"/><Relationship Id="rId2" Target="presProps.xml" Type="http://schemas.openxmlformats.org/officeDocument/2006/relationships/presProps"/><Relationship Id="rId20" Target="slides/slide10.xml" Type="http://schemas.openxmlformats.org/officeDocument/2006/relationships/slide"/><Relationship Id="rId21" Target="slides/slide11.xml" Type="http://schemas.openxmlformats.org/officeDocument/2006/relationships/slide"/><Relationship Id="rId22" Target="slides/slide12.xml" Type="http://schemas.openxmlformats.org/officeDocument/2006/relationships/slide"/><Relationship Id="rId23" Target="slides/slide13.xml" Type="http://schemas.openxmlformats.org/officeDocument/2006/relationships/slide"/><Relationship Id="rId24" Target="slides/slide14.xml" Type="http://schemas.openxmlformats.org/officeDocument/2006/relationships/slide"/><Relationship Id="rId25" Target="slides/slide15.xml" Type="http://schemas.openxmlformats.org/officeDocument/2006/relationships/slide"/><Relationship Id="rId26" Target="slides/slide16.xml" Type="http://schemas.openxmlformats.org/officeDocument/2006/relationships/slide"/><Relationship Id="rId27" Target="slides/slide17.xml" Type="http://schemas.openxmlformats.org/officeDocument/2006/relationships/slide"/><Relationship Id="rId28" Target="slides/slide18.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notesSlides/notesSlide2.xml" Type="http://schemas.openxmlformats.org/officeDocument/2006/relationships/notesSlide"/><Relationship Id="rId33" Target="notesSlides/notesSlide3.xml" Type="http://schemas.openxmlformats.org/officeDocument/2006/relationships/notesSlide"/><Relationship Id="rId34" Target="notesSlides/notesSlide4.xml" Type="http://schemas.openxmlformats.org/officeDocument/2006/relationships/notesSlide"/><Relationship Id="rId35" Target="notesSlides/notesSlide5.xml" Type="http://schemas.openxmlformats.org/officeDocument/2006/relationships/notesSlide"/><Relationship Id="rId36" Target="notesSlides/notesSlide6.xml" Type="http://schemas.openxmlformats.org/officeDocument/2006/relationships/notesSlide"/><Relationship Id="rId37" Target="notesSlides/notesSlide7.xml" Type="http://schemas.openxmlformats.org/officeDocument/2006/relationships/notesSlide"/><Relationship Id="rId38" Target="notesSlides/notesSlide8.xml" Type="http://schemas.openxmlformats.org/officeDocument/2006/relationships/notesSlide"/><Relationship Id="rId39" Target="notesSlides/notesSlide9.xml" Type="http://schemas.openxmlformats.org/officeDocument/2006/relationships/notesSlide"/><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43" Target="notesSlides/notesSlide13.xml" Type="http://schemas.openxmlformats.org/officeDocument/2006/relationships/notesSlide"/><Relationship Id="rId44" Target="notesSlides/notesSlide14.xml" Type="http://schemas.openxmlformats.org/officeDocument/2006/relationships/notesSlide"/><Relationship Id="rId45" Target="notesSlides/notesSlide15.xml" Type="http://schemas.openxmlformats.org/officeDocument/2006/relationships/notesSlide"/><Relationship Id="rId46" Target="notesSlides/notesSlide16.xml" Type="http://schemas.openxmlformats.org/officeDocument/2006/relationships/note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the end of every published entry, we include a section “for additional information.” Encyclopedia entries give an overview, but there may be topics you’re passionately interested in and want to research further. That’s why every entry points to further sources you can pursue to learn more, many of which are available at a CALS branch near you.</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Keckhaver is constantly adding new pieces of media online. Whenever possible, we coordinate the publication of a new entry and its accompanying media.</a:t>
            </a:r>
          </a:p>
          <a:p>
            <a:r>
              <a:rPr lang="en-US"/>
              <a:t/>
            </a:r>
          </a:p>
          <a:p>
            <a:r>
              <a:rPr lang="en-US"/>
              <a:t>Each of the town entries has a county map. Most biographies include a portrait of the person. Our science entries almost always show (in gross detail) the creature in question. Organizations have group photos and events have historical photos.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Sometimes media collection is as “simple” as the author of an entry sending in an accompanying piece of media. (Quotation marks because it still has to be vetted, formatted, etc.)</a:t>
            </a:r>
          </a:p>
          <a:p>
            <a:r>
              <a:rPr lang="en-US"/>
              <a:t>Sometimes Keckhaver can take his own photographs (he’s a professional photographer, too).</a:t>
            </a:r>
          </a:p>
          <a:p>
            <a:r>
              <a:rPr lang="en-US"/>
              <a:t>In many cases, Keckhaver is in contact with organizations like museums making sure we have the proper permissions to use the media we encounter.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you might be wondering. What if an entry gets all the way through the editorial process and ends up online with a typo or an error? No problem. The best part about being an online resource is that we can make updates any time they are needed (unlike traditional encyclopedias which had to wait for another printing run). Many times, we catch them before anyone else does. But if you find a mistake, just tell us! We can get it fixed super fast.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there is a point of contention about a fact (maybe different newspapers published an event as having taken place a day sooner or a day later) our staff historian will track down everything needed to make a definitive call—or, if there’s no way to be absolutely certain, we can indicate that in the published entry. You may occasionally see an entry state “sources differ” on whether that middle initial was an S. or an F.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Another great aspect of being an online resource is that we can regularly update our “for additional information” sources. If a new book gets published on the topic, we can add it right away! </a:t>
            </a:r>
          </a:p>
          <a:p>
            <a:r>
              <a:rPr lang="en-US"/>
              <a:t>And if that town or museum changes their web address? No problem. We can update our links with the newest, most accurate info.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what are you waiting for? Search our site and see if you can see if anything is missing. You can recommend an entry for inclusion with a blurb about why it is significant, or check out our list of entries needing authors. You can keep up with the CALS EOA by following our Facebook page or just clicking “What’s New” on the main page!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may be wondering how the CALS Encyclopedia of Arkansas is different from resources like Wikipedia. While Wikipedia is super handy for fun facts and quick trivia, The CALS EOA is fact-checked and peer-reviewed. That means that it has the same legitimacy as a published book and can be used credibly for academic citation. Writing a paper? You can feel confident about citing the CALS EOA.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The raw rough draft is received from the author. </a:t>
            </a:r>
          </a:p>
          <a:p>
            <a:r>
              <a:rPr lang="en-US"/>
              <a:t/>
            </a:r>
          </a:p>
          <a:p>
            <a:r>
              <a:rPr lang="en-US"/>
              <a:t>2. Jobe formats it and Lancaster gives it an initial edit.</a:t>
            </a:r>
          </a:p>
          <a:p>
            <a:r>
              <a:rPr lang="en-US"/>
              <a:t/>
            </a:r>
          </a:p>
          <a:p>
            <a:r>
              <a:rPr lang="en-US"/>
              <a:t>3. Polston matches the draft to a reviewer with an applicable area of expertise. </a:t>
            </a:r>
          </a:p>
          <a:p>
            <a:r>
              <a:rPr lang="en-US"/>
              <a:t/>
            </a:r>
          </a:p>
          <a:p>
            <a:r>
              <a:rPr lang="en-US"/>
              <a:t>4. Jobe sends the drafts out in batches to their respective reviewers.</a:t>
            </a:r>
          </a:p>
          <a:p>
            <a:r>
              <a:rPr lang="en-US"/>
              <a:t/>
            </a:r>
          </a:p>
          <a:p>
            <a:r>
              <a:rPr lang="en-US"/>
              <a:t>5. Each draft is assessed with in-house and out-of-house blind review—that means the reviewer doesn’t know who the author is, just in case that might cause bias.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 Once the draft comes back from the blind out-of-house review, Lancaster evaluates what the draft might be missing, and compiles a set of queries for the author.</a:t>
            </a:r>
          </a:p>
          <a:p>
            <a:r>
              <a:rPr lang="en-US"/>
              <a:t/>
            </a:r>
          </a:p>
          <a:p>
            <a:r>
              <a:rPr lang="en-US"/>
              <a:t>If the draft doesn’t require any additional information, it skips the queries stage and moves forward.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When the queries have come back from the author, or if there weren’t any queries needed, the next step of the process is fact-checking with our staff historian, Polston. </a:t>
            </a:r>
          </a:p>
          <a:p>
            <a:r>
              <a:rPr lang="en-US"/>
              <a:t/>
            </a:r>
          </a:p>
          <a:p>
            <a:r>
              <a:rPr lang="en-US"/>
              <a:t>This stage might be as simple as checking primary or secondary sources on the second floor of Main or Roberts on microfiche or microfilm.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Or it might require a trip to the Arkansas History Commission. Every entry is a little different and requires unique research to ensure accuracy.</a:t>
            </a:r>
          </a:p>
          <a:p>
            <a:r>
              <a:rPr lang="en-US"/>
              <a:t/>
            </a:r>
          </a:p>
          <a:p>
            <a:r>
              <a:rPr lang="en-US"/>
              <a:t>With hundreds of entries published every year, this can be one of the most time-consuming stages of the process, but it is well worth it to be able to stand confidently behind our product as factual.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 After fact-checking with our staff historian it is time for the draft to undergo a final editorial review. </a:t>
            </a:r>
          </a:p>
          <a:p>
            <a:r>
              <a:rPr lang="en-US"/>
              <a:t/>
            </a:r>
          </a:p>
          <a:p>
            <a:r>
              <a:rPr lang="en-US"/>
              <a:t>Welky is our copyeditor, and she’s a whiz with all things Chicago style, from grammar to punctuation. If any errors haven’t been caught before now, this is the final stage to snag them before the entry goes online.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 After copyediting, Jobe sends the final draft to the author for their approval before the entry goes online. </a:t>
            </a:r>
          </a:p>
          <a:p>
            <a:r>
              <a:rPr lang="en-US"/>
              <a:t/>
            </a:r>
          </a:p>
          <a:p>
            <a:r>
              <a:rPr lang="en-US"/>
              <a:t>10. Lancaster marks up the draft with all the terms that can be linked in the body of the text. Imagine having 7,000+ entries memorized well enough to know if there’s an entry online for that topic yet or not!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 Jobe gets the marked up draft from Lancaster and uploads the entry online, adding all the links he indicated, occasionally even catching one he missed ;) </a:t>
            </a:r>
          </a:p>
          <a:p>
            <a:r>
              <a:rPr lang="en-US"/>
              <a:t/>
            </a:r>
          </a:p>
          <a:p>
            <a:r>
              <a:rPr lang="en-US"/>
              <a:t>Uploading includes backwards and forwards linking. That means that if I’m adding a new entry online for “Kermit The Frog,” I want to make sure that the Kermit entry has the link for the “Muppets” entry AND that the “Muppets” entry gets the new link for the “Kermit the Frog” entry too. </a:t>
            </a:r>
          </a:p>
          <a:p>
            <a:r>
              <a:rPr lang="en-US"/>
              <a:t/>
            </a:r>
          </a:p>
          <a:p>
            <a:r>
              <a:rPr lang="en-US"/>
              <a:t>In this way, the Encyclopedia is constantly being expanded and further interwoven, making it easier and easier for people to find what they’re looking for.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0" y="1787314"/>
            <a:ext cx="13716000" cy="6712371"/>
          </a:xfrm>
          <a:custGeom>
            <a:avLst/>
            <a:gdLst/>
            <a:ahLst/>
            <a:cxnLst/>
            <a:rect r="r" b="b" t="t" l="l"/>
            <a:pathLst>
              <a:path h="6712371" w="13716000">
                <a:moveTo>
                  <a:pt x="0" y="0"/>
                </a:moveTo>
                <a:lnTo>
                  <a:pt x="13716000" y="0"/>
                </a:lnTo>
                <a:lnTo>
                  <a:pt x="13716000" y="6712372"/>
                </a:lnTo>
                <a:lnTo>
                  <a:pt x="0" y="6712372"/>
                </a:lnTo>
                <a:lnTo>
                  <a:pt x="0" y="0"/>
                </a:lnTo>
                <a:close/>
              </a:path>
            </a:pathLst>
          </a:custGeom>
          <a:blipFill>
            <a:blip r:embed="rId2"/>
            <a:stretch>
              <a:fillRect l="0" t="0" r="0" b="0"/>
            </a:stretch>
          </a:blipFill>
        </p:spPr>
      </p:sp>
      <p:sp>
        <p:nvSpPr>
          <p:cNvPr name="TextBox 3" id="3"/>
          <p:cNvSpPr txBox="true"/>
          <p:nvPr/>
        </p:nvSpPr>
        <p:spPr>
          <a:xfrm rot="0">
            <a:off x="11470420" y="8677275"/>
            <a:ext cx="6272114" cy="1038225"/>
          </a:xfrm>
          <a:prstGeom prst="rect">
            <a:avLst/>
          </a:prstGeom>
        </p:spPr>
        <p:txBody>
          <a:bodyPr anchor="t" rtlCol="false" tIns="0" lIns="0" bIns="0" rIns="0">
            <a:spAutoFit/>
          </a:bodyPr>
          <a:lstStyle/>
          <a:p>
            <a:pPr algn="ctr">
              <a:lnSpc>
                <a:spcPts val="8400"/>
              </a:lnSpc>
            </a:pPr>
            <a:r>
              <a:rPr lang="en-US" sz="6000">
                <a:solidFill>
                  <a:srgbClr val="FFFFFF"/>
                </a:solidFill>
                <a:latin typeface="Brandon Grotesque"/>
              </a:rPr>
              <a:t>email: info@cals.org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219303" y="781050"/>
            <a:ext cx="7849394" cy="69421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how a draft </a:t>
            </a:r>
          </a:p>
          <a:p>
            <a:pPr>
              <a:lnSpc>
                <a:spcPts val="18461"/>
              </a:lnSpc>
            </a:pPr>
            <a:r>
              <a:rPr lang="en-US" sz="13186">
                <a:solidFill>
                  <a:srgbClr val="FFFFFF"/>
                </a:solidFill>
                <a:latin typeface="Brandon Grotesque"/>
              </a:rPr>
              <a:t>becomes </a:t>
            </a:r>
          </a:p>
          <a:p>
            <a:pPr>
              <a:lnSpc>
                <a:spcPts val="18461"/>
              </a:lnSpc>
            </a:pPr>
            <a:r>
              <a:rPr lang="en-US" sz="13186">
                <a:solidFill>
                  <a:srgbClr val="FFFFFF"/>
                </a:solidFill>
                <a:latin typeface="Brandon Grotesque"/>
              </a:rPr>
              <a:t>an entry</a:t>
            </a:r>
          </a:p>
        </p:txBody>
      </p:sp>
      <p:sp>
        <p:nvSpPr>
          <p:cNvPr name="TextBox 4" id="4"/>
          <p:cNvSpPr txBox="true"/>
          <p:nvPr/>
        </p:nvSpPr>
        <p:spPr>
          <a:xfrm rot="0">
            <a:off x="7891264" y="7738747"/>
            <a:ext cx="1252736" cy="22558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11</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219303" y="819150"/>
            <a:ext cx="11018819" cy="5853997"/>
          </a:xfrm>
          <a:prstGeom prst="rect">
            <a:avLst/>
          </a:prstGeom>
        </p:spPr>
        <p:txBody>
          <a:bodyPr anchor="t" rtlCol="false" tIns="0" lIns="0" bIns="0" rIns="0">
            <a:spAutoFit/>
          </a:bodyPr>
          <a:lstStyle/>
          <a:p>
            <a:pPr>
              <a:lnSpc>
                <a:spcPts val="15565"/>
              </a:lnSpc>
            </a:pPr>
            <a:r>
              <a:rPr lang="en-US" sz="11118">
                <a:solidFill>
                  <a:srgbClr val="FFFFFF"/>
                </a:solidFill>
                <a:latin typeface="Brandon Grotesque"/>
              </a:rPr>
              <a:t>for </a:t>
            </a:r>
          </a:p>
          <a:p>
            <a:pPr>
              <a:lnSpc>
                <a:spcPts val="15565"/>
              </a:lnSpc>
            </a:pPr>
            <a:r>
              <a:rPr lang="en-US" sz="11118">
                <a:solidFill>
                  <a:srgbClr val="FFFFFF"/>
                </a:solidFill>
                <a:latin typeface="Brandon Grotesque"/>
              </a:rPr>
              <a:t>additional information: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4980070" y="181197"/>
            <a:ext cx="3496231" cy="7829614"/>
          </a:xfrm>
          <a:prstGeom prst="rect">
            <a:avLst/>
          </a:prstGeom>
        </p:spPr>
        <p:txBody>
          <a:bodyPr anchor="t" rtlCol="false" tIns="0" lIns="0" bIns="0" rIns="0">
            <a:spAutoFit/>
          </a:bodyPr>
          <a:lstStyle/>
          <a:p>
            <a:pPr>
              <a:lnSpc>
                <a:spcPts val="15565"/>
              </a:lnSpc>
            </a:pPr>
            <a:r>
              <a:rPr lang="en-US" sz="11118">
                <a:solidFill>
                  <a:srgbClr val="FFFFFF"/>
                </a:solidFill>
                <a:latin typeface="Brandon Grotesque"/>
              </a:rPr>
              <a:t>but </a:t>
            </a:r>
          </a:p>
          <a:p>
            <a:pPr>
              <a:lnSpc>
                <a:spcPts val="15565"/>
              </a:lnSpc>
            </a:pPr>
            <a:r>
              <a:rPr lang="en-US" sz="11118">
                <a:solidFill>
                  <a:srgbClr val="FFFFFF"/>
                </a:solidFill>
                <a:latin typeface="Brandon Grotesque"/>
              </a:rPr>
              <a:t>what </a:t>
            </a:r>
          </a:p>
          <a:p>
            <a:pPr>
              <a:lnSpc>
                <a:spcPts val="15565"/>
              </a:lnSpc>
            </a:pPr>
            <a:r>
              <a:rPr lang="en-US" sz="11118">
                <a:solidFill>
                  <a:srgbClr val="FFFFFF"/>
                </a:solidFill>
                <a:latin typeface="Brandon Grotesque"/>
              </a:rPr>
              <a:t>about </a:t>
            </a:r>
          </a:p>
          <a:p>
            <a:pPr>
              <a:lnSpc>
                <a:spcPts val="15565"/>
              </a:lnSpc>
            </a:pPr>
            <a:r>
              <a:rPr lang="en-US" sz="11118">
                <a:solidFill>
                  <a:srgbClr val="FFFFFF"/>
                </a:solidFill>
                <a:latin typeface="Brandon Grotesque"/>
              </a:rPr>
              <a:t>media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4980070" y="181197"/>
            <a:ext cx="3496231" cy="7829614"/>
          </a:xfrm>
          <a:prstGeom prst="rect">
            <a:avLst/>
          </a:prstGeom>
        </p:spPr>
        <p:txBody>
          <a:bodyPr anchor="t" rtlCol="false" tIns="0" lIns="0" bIns="0" rIns="0">
            <a:spAutoFit/>
          </a:bodyPr>
          <a:lstStyle/>
          <a:p>
            <a:pPr>
              <a:lnSpc>
                <a:spcPts val="15565"/>
              </a:lnSpc>
            </a:pPr>
            <a:r>
              <a:rPr lang="en-US" sz="11118">
                <a:solidFill>
                  <a:srgbClr val="FFFFFF"/>
                </a:solidFill>
                <a:latin typeface="Brandon Grotesque"/>
              </a:rPr>
              <a:t>but </a:t>
            </a:r>
          </a:p>
          <a:p>
            <a:pPr>
              <a:lnSpc>
                <a:spcPts val="15565"/>
              </a:lnSpc>
            </a:pPr>
            <a:r>
              <a:rPr lang="en-US" sz="11118">
                <a:solidFill>
                  <a:srgbClr val="FFFFFF"/>
                </a:solidFill>
                <a:latin typeface="Brandon Grotesque"/>
              </a:rPr>
              <a:t>what </a:t>
            </a:r>
          </a:p>
          <a:p>
            <a:pPr>
              <a:lnSpc>
                <a:spcPts val="15565"/>
              </a:lnSpc>
            </a:pPr>
            <a:r>
              <a:rPr lang="en-US" sz="11118">
                <a:solidFill>
                  <a:srgbClr val="FFFFFF"/>
                </a:solidFill>
                <a:latin typeface="Brandon Grotesque"/>
              </a:rPr>
              <a:t>about </a:t>
            </a:r>
          </a:p>
          <a:p>
            <a:pPr>
              <a:lnSpc>
                <a:spcPts val="15565"/>
              </a:lnSpc>
            </a:pPr>
            <a:r>
              <a:rPr lang="en-US" sz="11118">
                <a:solidFill>
                  <a:srgbClr val="FFFFFF"/>
                </a:solidFill>
                <a:latin typeface="Brandon Grotesque"/>
              </a:rPr>
              <a:t>media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400698" y="136109"/>
            <a:ext cx="8523279" cy="9805232"/>
          </a:xfrm>
          <a:prstGeom prst="rect">
            <a:avLst/>
          </a:prstGeom>
        </p:spPr>
        <p:txBody>
          <a:bodyPr anchor="t" rtlCol="false" tIns="0" lIns="0" bIns="0" rIns="0">
            <a:spAutoFit/>
          </a:bodyPr>
          <a:lstStyle/>
          <a:p>
            <a:pPr>
              <a:lnSpc>
                <a:spcPts val="15565"/>
              </a:lnSpc>
            </a:pPr>
            <a:r>
              <a:rPr lang="en-US" sz="11118">
                <a:solidFill>
                  <a:srgbClr val="FFFFFF"/>
                </a:solidFill>
                <a:latin typeface="Brandon Grotesque"/>
              </a:rPr>
              <a:t>infallible? no. constantly and consistently </a:t>
            </a:r>
          </a:p>
          <a:p>
            <a:pPr>
              <a:lnSpc>
                <a:spcPts val="15565"/>
              </a:lnSpc>
            </a:pPr>
            <a:r>
              <a:rPr lang="en-US" sz="11118">
                <a:solidFill>
                  <a:srgbClr val="FFFFFF"/>
                </a:solidFill>
                <a:latin typeface="Brandon Grotesque"/>
              </a:rPr>
              <a:t>updated? </a:t>
            </a:r>
          </a:p>
          <a:p>
            <a:pPr>
              <a:lnSpc>
                <a:spcPts val="15565"/>
              </a:lnSpc>
            </a:pPr>
            <a:r>
              <a:rPr lang="en-US" sz="11118">
                <a:solidFill>
                  <a:srgbClr val="FFFFFF"/>
                </a:solidFill>
                <a:latin typeface="Brandon Grotesque"/>
              </a:rPr>
              <a:t>yes!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400698" y="136109"/>
            <a:ext cx="8523279" cy="9805232"/>
          </a:xfrm>
          <a:prstGeom prst="rect">
            <a:avLst/>
          </a:prstGeom>
        </p:spPr>
        <p:txBody>
          <a:bodyPr anchor="t" rtlCol="false" tIns="0" lIns="0" bIns="0" rIns="0">
            <a:spAutoFit/>
          </a:bodyPr>
          <a:lstStyle/>
          <a:p>
            <a:pPr>
              <a:lnSpc>
                <a:spcPts val="15565"/>
              </a:lnSpc>
            </a:pPr>
            <a:r>
              <a:rPr lang="en-US" sz="11118">
                <a:solidFill>
                  <a:srgbClr val="FFFFFF"/>
                </a:solidFill>
                <a:latin typeface="Brandon Grotesque"/>
              </a:rPr>
              <a:t>infallible? no. constantly and consistently </a:t>
            </a:r>
          </a:p>
          <a:p>
            <a:pPr>
              <a:lnSpc>
                <a:spcPts val="15565"/>
              </a:lnSpc>
            </a:pPr>
            <a:r>
              <a:rPr lang="en-US" sz="11118">
                <a:solidFill>
                  <a:srgbClr val="FFFFFF"/>
                </a:solidFill>
                <a:latin typeface="Brandon Grotesque"/>
              </a:rPr>
              <a:t>updated? </a:t>
            </a:r>
          </a:p>
          <a:p>
            <a:pPr>
              <a:lnSpc>
                <a:spcPts val="15565"/>
              </a:lnSpc>
            </a:pPr>
            <a:r>
              <a:rPr lang="en-US" sz="11118">
                <a:solidFill>
                  <a:srgbClr val="FFFFFF"/>
                </a:solidFill>
                <a:latin typeface="Brandon Grotesque"/>
              </a:rPr>
              <a:t>yes!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400698" y="136109"/>
            <a:ext cx="8523279" cy="9805232"/>
          </a:xfrm>
          <a:prstGeom prst="rect">
            <a:avLst/>
          </a:prstGeom>
        </p:spPr>
        <p:txBody>
          <a:bodyPr anchor="t" rtlCol="false" tIns="0" lIns="0" bIns="0" rIns="0">
            <a:spAutoFit/>
          </a:bodyPr>
          <a:lstStyle/>
          <a:p>
            <a:pPr>
              <a:lnSpc>
                <a:spcPts val="15565"/>
              </a:lnSpc>
            </a:pPr>
            <a:r>
              <a:rPr lang="en-US" sz="11118">
                <a:solidFill>
                  <a:srgbClr val="FFFFFF"/>
                </a:solidFill>
                <a:latin typeface="Brandon Grotesque"/>
              </a:rPr>
              <a:t>infallible? no. constantly and consistently </a:t>
            </a:r>
          </a:p>
          <a:p>
            <a:pPr>
              <a:lnSpc>
                <a:spcPts val="15565"/>
              </a:lnSpc>
            </a:pPr>
            <a:r>
              <a:rPr lang="en-US" sz="11118">
                <a:solidFill>
                  <a:srgbClr val="FFFFFF"/>
                </a:solidFill>
                <a:latin typeface="Brandon Grotesque"/>
              </a:rPr>
              <a:t>updated? </a:t>
            </a:r>
          </a:p>
          <a:p>
            <a:pPr>
              <a:lnSpc>
                <a:spcPts val="15565"/>
              </a:lnSpc>
            </a:pPr>
            <a:r>
              <a:rPr lang="en-US" sz="11118">
                <a:solidFill>
                  <a:srgbClr val="FFFFFF"/>
                </a:solidFill>
                <a:latin typeface="Brandon Grotesque"/>
              </a:rPr>
              <a:t>yes!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400698" y="3240738"/>
            <a:ext cx="8523279" cy="1902762"/>
          </a:xfrm>
          <a:prstGeom prst="rect">
            <a:avLst/>
          </a:prstGeom>
        </p:spPr>
        <p:txBody>
          <a:bodyPr anchor="t" rtlCol="false" tIns="0" lIns="0" bIns="0" rIns="0">
            <a:spAutoFit/>
          </a:bodyPr>
          <a:lstStyle/>
          <a:p>
            <a:pPr>
              <a:lnSpc>
                <a:spcPts val="15565"/>
              </a:lnSpc>
            </a:pPr>
            <a:r>
              <a:rPr lang="en-US" sz="11118">
                <a:solidFill>
                  <a:srgbClr val="FFFFFF"/>
                </a:solidFill>
                <a:latin typeface="Brandon Grotesque"/>
              </a:rPr>
              <a:t>join us today.</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243524" y="6624201"/>
            <a:ext cx="7225016" cy="3535797"/>
          </a:xfrm>
          <a:custGeom>
            <a:avLst/>
            <a:gdLst/>
            <a:ahLst/>
            <a:cxnLst/>
            <a:rect r="r" b="b" t="t" l="l"/>
            <a:pathLst>
              <a:path h="3535797" w="7225016">
                <a:moveTo>
                  <a:pt x="0" y="0"/>
                </a:moveTo>
                <a:lnTo>
                  <a:pt x="7225016" y="0"/>
                </a:lnTo>
                <a:lnTo>
                  <a:pt x="7225016" y="3535797"/>
                </a:lnTo>
                <a:lnTo>
                  <a:pt x="0" y="3535797"/>
                </a:lnTo>
                <a:lnTo>
                  <a:pt x="0" y="0"/>
                </a:lnTo>
                <a:close/>
              </a:path>
            </a:pathLst>
          </a:custGeom>
          <a:blipFill>
            <a:blip r:embed="rId2"/>
            <a:stretch>
              <a:fillRect l="0" t="0" r="0" b="0"/>
            </a:stretch>
          </a:blipFill>
        </p:spPr>
      </p:sp>
      <p:sp>
        <p:nvSpPr>
          <p:cNvPr name="TextBox 3" id="3"/>
          <p:cNvSpPr txBox="true"/>
          <p:nvPr/>
        </p:nvSpPr>
        <p:spPr>
          <a:xfrm rot="0">
            <a:off x="8664976" y="8230175"/>
            <a:ext cx="9077557" cy="1485325"/>
          </a:xfrm>
          <a:prstGeom prst="rect">
            <a:avLst/>
          </a:prstGeom>
        </p:spPr>
        <p:txBody>
          <a:bodyPr anchor="t" rtlCol="false" tIns="0" lIns="0" bIns="0" rIns="0">
            <a:spAutoFit/>
          </a:bodyPr>
          <a:lstStyle/>
          <a:p>
            <a:pPr algn="ctr">
              <a:lnSpc>
                <a:spcPts val="12157"/>
              </a:lnSpc>
            </a:pPr>
            <a:r>
              <a:rPr lang="en-US" sz="8683">
                <a:solidFill>
                  <a:srgbClr val="FFFFFF"/>
                </a:solidFill>
                <a:latin typeface="Brandon Grotesque"/>
              </a:rPr>
              <a:t>email: info@cals.org</a:t>
            </a:r>
          </a:p>
        </p:txBody>
      </p:sp>
      <p:sp>
        <p:nvSpPr>
          <p:cNvPr name="TextBox 4" id="4"/>
          <p:cNvSpPr txBox="true"/>
          <p:nvPr/>
        </p:nvSpPr>
        <p:spPr>
          <a:xfrm rot="0">
            <a:off x="5689608" y="286904"/>
            <a:ext cx="8110240" cy="3416299"/>
          </a:xfrm>
          <a:prstGeom prst="rect">
            <a:avLst/>
          </a:prstGeom>
        </p:spPr>
        <p:txBody>
          <a:bodyPr anchor="t" rtlCol="false" tIns="0" lIns="0" bIns="0" rIns="0">
            <a:spAutoFit/>
          </a:bodyPr>
          <a:lstStyle/>
          <a:p>
            <a:pPr algn="ctr">
              <a:lnSpc>
                <a:spcPts val="28000"/>
              </a:lnSpc>
            </a:pPr>
            <a:r>
              <a:rPr lang="en-US" sz="20000">
                <a:solidFill>
                  <a:srgbClr val="FFFFFF"/>
                </a:solidFill>
                <a:latin typeface="Brandon Grotesque"/>
              </a:rPr>
              <a:t>Thanks!</a:t>
            </a:r>
          </a:p>
        </p:txBody>
      </p:sp>
      <p:sp>
        <p:nvSpPr>
          <p:cNvPr name="TextBox 5" id="5"/>
          <p:cNvSpPr txBox="true"/>
          <p:nvPr/>
        </p:nvSpPr>
        <p:spPr>
          <a:xfrm rot="0">
            <a:off x="3856032" y="3579378"/>
            <a:ext cx="11035755" cy="3171825"/>
          </a:xfrm>
          <a:prstGeom prst="rect">
            <a:avLst/>
          </a:prstGeom>
        </p:spPr>
        <p:txBody>
          <a:bodyPr anchor="t" rtlCol="false" tIns="0" lIns="0" bIns="0" rIns="0">
            <a:spAutoFit/>
          </a:bodyPr>
          <a:lstStyle/>
          <a:p>
            <a:pPr algn="ctr">
              <a:lnSpc>
                <a:spcPts val="8400"/>
              </a:lnSpc>
            </a:pPr>
            <a:r>
              <a:rPr lang="en-US" sz="6000">
                <a:solidFill>
                  <a:srgbClr val="FFFFFF"/>
                </a:solidFill>
                <a:latin typeface="Brandon Grotesque"/>
              </a:rPr>
              <a:t>Questions? Comments? Concerns? </a:t>
            </a:r>
          </a:p>
          <a:p>
            <a:pPr algn="ctr">
              <a:lnSpc>
                <a:spcPts val="8400"/>
              </a:lnSpc>
            </a:pPr>
            <a:r>
              <a:rPr lang="en-US" sz="6000">
                <a:solidFill>
                  <a:srgbClr val="FFFFFF"/>
                </a:solidFill>
                <a:latin typeface="Brandon Grotesque"/>
              </a:rPr>
              <a:t> Just drop us a line! We're always happy to hear from you.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0" y="3891020"/>
            <a:ext cx="18288000" cy="2257311"/>
          </a:xfrm>
          <a:prstGeom prst="rect">
            <a:avLst/>
          </a:prstGeom>
        </p:spPr>
        <p:txBody>
          <a:bodyPr anchor="t" rtlCol="false" tIns="0" lIns="0" bIns="0" rIns="0">
            <a:spAutoFit/>
          </a:bodyPr>
          <a:lstStyle/>
          <a:p>
            <a:pPr algn="ctr">
              <a:lnSpc>
                <a:spcPts val="18461"/>
              </a:lnSpc>
            </a:pPr>
            <a:r>
              <a:rPr lang="en-US" sz="13186">
                <a:solidFill>
                  <a:srgbClr val="FFFFFF"/>
                </a:solidFill>
                <a:latin typeface="Brandon Grotesque"/>
              </a:rPr>
              <a:t>encyclopediaofarkansas.net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068624" y="2256264"/>
            <a:ext cx="6874669" cy="459900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academic </a:t>
            </a:r>
          </a:p>
          <a:p>
            <a:pPr>
              <a:lnSpc>
                <a:spcPts val="18461"/>
              </a:lnSpc>
            </a:pPr>
            <a:r>
              <a:rPr lang="en-US" sz="13186">
                <a:solidFill>
                  <a:srgbClr val="FFFFFF"/>
                </a:solidFill>
                <a:latin typeface="Brandon Grotesque"/>
              </a:rPr>
              <a:t>excellence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219303" y="781050"/>
            <a:ext cx="7849394" cy="69421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how a draft </a:t>
            </a:r>
          </a:p>
          <a:p>
            <a:pPr>
              <a:lnSpc>
                <a:spcPts val="18461"/>
              </a:lnSpc>
            </a:pPr>
            <a:r>
              <a:rPr lang="en-US" sz="13186">
                <a:solidFill>
                  <a:srgbClr val="FFFFFF"/>
                </a:solidFill>
                <a:latin typeface="Brandon Grotesque"/>
              </a:rPr>
              <a:t>becomes </a:t>
            </a:r>
          </a:p>
          <a:p>
            <a:pPr>
              <a:lnSpc>
                <a:spcPts val="18461"/>
              </a:lnSpc>
            </a:pPr>
            <a:r>
              <a:rPr lang="en-US" sz="13186">
                <a:solidFill>
                  <a:srgbClr val="FFFFFF"/>
                </a:solidFill>
                <a:latin typeface="Brandon Grotesque"/>
              </a:rPr>
              <a:t>an entry</a:t>
            </a:r>
          </a:p>
        </p:txBody>
      </p:sp>
      <p:sp>
        <p:nvSpPr>
          <p:cNvPr name="TextBox 4" id="4"/>
          <p:cNvSpPr txBox="true"/>
          <p:nvPr/>
        </p:nvSpPr>
        <p:spPr>
          <a:xfrm rot="0">
            <a:off x="7033816" y="7738747"/>
            <a:ext cx="2404864" cy="22558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1–5</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219303" y="781050"/>
            <a:ext cx="7849394" cy="69421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how a draft </a:t>
            </a:r>
          </a:p>
          <a:p>
            <a:pPr>
              <a:lnSpc>
                <a:spcPts val="18461"/>
              </a:lnSpc>
            </a:pPr>
            <a:r>
              <a:rPr lang="en-US" sz="13186">
                <a:solidFill>
                  <a:srgbClr val="FFFFFF"/>
                </a:solidFill>
                <a:latin typeface="Brandon Grotesque"/>
              </a:rPr>
              <a:t>becomes </a:t>
            </a:r>
          </a:p>
          <a:p>
            <a:pPr>
              <a:lnSpc>
                <a:spcPts val="18461"/>
              </a:lnSpc>
            </a:pPr>
            <a:r>
              <a:rPr lang="en-US" sz="13186">
                <a:solidFill>
                  <a:srgbClr val="FFFFFF"/>
                </a:solidFill>
                <a:latin typeface="Brandon Grotesque"/>
              </a:rPr>
              <a:t>an entry</a:t>
            </a:r>
          </a:p>
        </p:txBody>
      </p:sp>
      <p:sp>
        <p:nvSpPr>
          <p:cNvPr name="TextBox 4" id="4"/>
          <p:cNvSpPr txBox="true"/>
          <p:nvPr/>
        </p:nvSpPr>
        <p:spPr>
          <a:xfrm rot="0">
            <a:off x="8242995" y="7475557"/>
            <a:ext cx="901005" cy="22558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6</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219303" y="781050"/>
            <a:ext cx="7849394" cy="69421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how a draft </a:t>
            </a:r>
          </a:p>
          <a:p>
            <a:pPr>
              <a:lnSpc>
                <a:spcPts val="18461"/>
              </a:lnSpc>
            </a:pPr>
            <a:r>
              <a:rPr lang="en-US" sz="13186">
                <a:solidFill>
                  <a:srgbClr val="FFFFFF"/>
                </a:solidFill>
                <a:latin typeface="Brandon Grotesque"/>
              </a:rPr>
              <a:t>becomes </a:t>
            </a:r>
          </a:p>
          <a:p>
            <a:pPr>
              <a:lnSpc>
                <a:spcPts val="18461"/>
              </a:lnSpc>
            </a:pPr>
            <a:r>
              <a:rPr lang="en-US" sz="13186">
                <a:solidFill>
                  <a:srgbClr val="FFFFFF"/>
                </a:solidFill>
                <a:latin typeface="Brandon Grotesque"/>
              </a:rPr>
              <a:t>an entry</a:t>
            </a:r>
          </a:p>
        </p:txBody>
      </p:sp>
      <p:sp>
        <p:nvSpPr>
          <p:cNvPr name="TextBox 4" id="4"/>
          <p:cNvSpPr txBox="true"/>
          <p:nvPr/>
        </p:nvSpPr>
        <p:spPr>
          <a:xfrm rot="0">
            <a:off x="8242995" y="7475557"/>
            <a:ext cx="827385" cy="22558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7</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219303" y="781050"/>
            <a:ext cx="7849394" cy="69421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how a draft </a:t>
            </a:r>
          </a:p>
          <a:p>
            <a:pPr>
              <a:lnSpc>
                <a:spcPts val="18461"/>
              </a:lnSpc>
            </a:pPr>
            <a:r>
              <a:rPr lang="en-US" sz="13186">
                <a:solidFill>
                  <a:srgbClr val="FFFFFF"/>
                </a:solidFill>
                <a:latin typeface="Brandon Grotesque"/>
              </a:rPr>
              <a:t>becomes </a:t>
            </a:r>
          </a:p>
          <a:p>
            <a:pPr>
              <a:lnSpc>
                <a:spcPts val="18461"/>
              </a:lnSpc>
            </a:pPr>
            <a:r>
              <a:rPr lang="en-US" sz="13186">
                <a:solidFill>
                  <a:srgbClr val="FFFFFF"/>
                </a:solidFill>
                <a:latin typeface="Brandon Grotesque"/>
              </a:rPr>
              <a:t>an entry</a:t>
            </a:r>
          </a:p>
        </p:txBody>
      </p:sp>
      <p:sp>
        <p:nvSpPr>
          <p:cNvPr name="TextBox 4" id="4"/>
          <p:cNvSpPr txBox="true"/>
          <p:nvPr/>
        </p:nvSpPr>
        <p:spPr>
          <a:xfrm rot="0">
            <a:off x="8242995" y="7475557"/>
            <a:ext cx="827385" cy="22558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7</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219303" y="781050"/>
            <a:ext cx="7849394" cy="69421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how a draft </a:t>
            </a:r>
          </a:p>
          <a:p>
            <a:pPr>
              <a:lnSpc>
                <a:spcPts val="18461"/>
              </a:lnSpc>
            </a:pPr>
            <a:r>
              <a:rPr lang="en-US" sz="13186">
                <a:solidFill>
                  <a:srgbClr val="FFFFFF"/>
                </a:solidFill>
                <a:latin typeface="Brandon Grotesque"/>
              </a:rPr>
              <a:t>becomes </a:t>
            </a:r>
          </a:p>
          <a:p>
            <a:pPr>
              <a:lnSpc>
                <a:spcPts val="18461"/>
              </a:lnSpc>
            </a:pPr>
            <a:r>
              <a:rPr lang="en-US" sz="13186">
                <a:solidFill>
                  <a:srgbClr val="FFFFFF"/>
                </a:solidFill>
                <a:latin typeface="Brandon Grotesque"/>
              </a:rPr>
              <a:t>an entry</a:t>
            </a:r>
          </a:p>
        </p:txBody>
      </p:sp>
      <p:sp>
        <p:nvSpPr>
          <p:cNvPr name="TextBox 4" id="4"/>
          <p:cNvSpPr txBox="true"/>
          <p:nvPr/>
        </p:nvSpPr>
        <p:spPr>
          <a:xfrm rot="0">
            <a:off x="8242995" y="7475557"/>
            <a:ext cx="949623" cy="22558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45634"/>
        </a:solidFill>
      </p:bgPr>
    </p:bg>
    <p:spTree>
      <p:nvGrpSpPr>
        <p:cNvPr id="1" name=""/>
        <p:cNvGrpSpPr/>
        <p:nvPr/>
      </p:nvGrpSpPr>
      <p:grpSpPr>
        <a:xfrm>
          <a:off x="0" y="0"/>
          <a:ext cx="0" cy="0"/>
          <a:chOff x="0" y="0"/>
          <a:chExt cx="0" cy="0"/>
        </a:xfrm>
      </p:grpSpPr>
      <p:sp>
        <p:nvSpPr>
          <p:cNvPr name="Freeform 2" id="2"/>
          <p:cNvSpPr/>
          <p:nvPr/>
        </p:nvSpPr>
        <p:spPr>
          <a:xfrm flipH="false" flipV="false" rot="0">
            <a:off x="4048695" y="0"/>
            <a:ext cx="11227285" cy="10287000"/>
          </a:xfrm>
          <a:custGeom>
            <a:avLst/>
            <a:gdLst/>
            <a:ahLst/>
            <a:cxnLst/>
            <a:rect r="r" b="b" t="t" l="l"/>
            <a:pathLst>
              <a:path h="10287000" w="11227285">
                <a:moveTo>
                  <a:pt x="0" y="0"/>
                </a:moveTo>
                <a:lnTo>
                  <a:pt x="11227285" y="0"/>
                </a:lnTo>
                <a:lnTo>
                  <a:pt x="1122728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219303" y="781050"/>
            <a:ext cx="7849394" cy="69421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how a draft </a:t>
            </a:r>
          </a:p>
          <a:p>
            <a:pPr>
              <a:lnSpc>
                <a:spcPts val="18461"/>
              </a:lnSpc>
            </a:pPr>
            <a:r>
              <a:rPr lang="en-US" sz="13186">
                <a:solidFill>
                  <a:srgbClr val="FFFFFF"/>
                </a:solidFill>
                <a:latin typeface="Brandon Grotesque"/>
              </a:rPr>
              <a:t>becomes </a:t>
            </a:r>
          </a:p>
          <a:p>
            <a:pPr>
              <a:lnSpc>
                <a:spcPts val="18461"/>
              </a:lnSpc>
            </a:pPr>
            <a:r>
              <a:rPr lang="en-US" sz="13186">
                <a:solidFill>
                  <a:srgbClr val="FFFFFF"/>
                </a:solidFill>
                <a:latin typeface="Brandon Grotesque"/>
              </a:rPr>
              <a:t>an entry</a:t>
            </a:r>
          </a:p>
        </p:txBody>
      </p:sp>
      <p:sp>
        <p:nvSpPr>
          <p:cNvPr name="TextBox 4" id="4"/>
          <p:cNvSpPr txBox="true"/>
          <p:nvPr/>
        </p:nvSpPr>
        <p:spPr>
          <a:xfrm rot="0">
            <a:off x="7033816" y="7738747"/>
            <a:ext cx="3466604" cy="2255857"/>
          </a:xfrm>
          <a:prstGeom prst="rect">
            <a:avLst/>
          </a:prstGeom>
        </p:spPr>
        <p:txBody>
          <a:bodyPr anchor="t" rtlCol="false" tIns="0" lIns="0" bIns="0" rIns="0">
            <a:spAutoFit/>
          </a:bodyPr>
          <a:lstStyle/>
          <a:p>
            <a:pPr>
              <a:lnSpc>
                <a:spcPts val="18461"/>
              </a:lnSpc>
            </a:pPr>
            <a:r>
              <a:rPr lang="en-US" sz="13186">
                <a:solidFill>
                  <a:srgbClr val="FFFFFF"/>
                </a:solidFill>
                <a:latin typeface="Brandon Grotesque"/>
              </a:rPr>
              <a:t>9–10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DAFnOzZt-rs</dc:identifier>
  <dcterms:modified xsi:type="dcterms:W3CDTF">2011-08-01T06:04:30Z</dcterms:modified>
  <cp:revision>1</cp:revision>
  <dc:title>CALS EOA PROCESS ROADSHOW READY</dc:title>
</cp:coreProperties>
</file>